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Gagalin" charset="1" panose="00000500000000000000"/>
      <p:regular r:id="rId16"/>
    </p:embeddedFont>
    <p:embeddedFont>
      <p:font typeface="Nexa Script" charset="1" panose="00000500000000000000"/>
      <p:regular r:id="rId17"/>
    </p:embeddedFont>
    <p:embeddedFont>
      <p:font typeface="Agrandir Bold" charset="1" panose="00000800000000000000"/>
      <p:regular r:id="rId18"/>
    </p:embeddedFont>
    <p:embeddedFont>
      <p:font typeface="Agrandir Heavy" charset="1" panose="00000900000000000000"/>
      <p:regular r:id="rId19"/>
    </p:embeddedFont>
    <p:embeddedFont>
      <p:font typeface="Agrandir" charset="1" panose="00000500000000000000"/>
      <p:regular r:id="rId20"/>
    </p:embeddedFont>
    <p:embeddedFont>
      <p:font typeface="Staatliches" charset="1" panose="000000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jpeg" Type="http://schemas.openxmlformats.org/officeDocument/2006/relationships/image"/><Relationship Id="rId4" Target="../media/image13.pn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pn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6.pn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19.pn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5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Relationship Id="rId5" Target="../media/image26.png" Type="http://schemas.openxmlformats.org/officeDocument/2006/relationships/image"/><Relationship Id="rId6" Target="../media/image5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7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81163" y="-1353269"/>
            <a:ext cx="14271995" cy="14770499"/>
          </a:xfrm>
          <a:custGeom>
            <a:avLst/>
            <a:gdLst/>
            <a:ahLst/>
            <a:cxnLst/>
            <a:rect r="r" b="b" t="t" l="l"/>
            <a:pathLst>
              <a:path h="14770499" w="14271995">
                <a:moveTo>
                  <a:pt x="0" y="0"/>
                </a:moveTo>
                <a:lnTo>
                  <a:pt x="14271995" y="0"/>
                </a:lnTo>
                <a:lnTo>
                  <a:pt x="14271995" y="14770499"/>
                </a:lnTo>
                <a:lnTo>
                  <a:pt x="0" y="147704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29577" y="1861939"/>
            <a:ext cx="7647707" cy="6563123"/>
          </a:xfrm>
          <a:custGeom>
            <a:avLst/>
            <a:gdLst/>
            <a:ahLst/>
            <a:cxnLst/>
            <a:rect r="r" b="b" t="t" l="l"/>
            <a:pathLst>
              <a:path h="6563123" w="7647707">
                <a:moveTo>
                  <a:pt x="0" y="0"/>
                </a:moveTo>
                <a:lnTo>
                  <a:pt x="7647707" y="0"/>
                </a:lnTo>
                <a:lnTo>
                  <a:pt x="7647707" y="6563122"/>
                </a:lnTo>
                <a:lnTo>
                  <a:pt x="0" y="6563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105986" y="9118900"/>
            <a:ext cx="3893668" cy="1168100"/>
          </a:xfrm>
          <a:custGeom>
            <a:avLst/>
            <a:gdLst/>
            <a:ahLst/>
            <a:cxnLst/>
            <a:rect r="r" b="b" t="t" l="l"/>
            <a:pathLst>
              <a:path h="1168100" w="3893668">
                <a:moveTo>
                  <a:pt x="0" y="0"/>
                </a:moveTo>
                <a:lnTo>
                  <a:pt x="3893668" y="0"/>
                </a:lnTo>
                <a:lnTo>
                  <a:pt x="3893668" y="1168100"/>
                </a:lnTo>
                <a:lnTo>
                  <a:pt x="0" y="11681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524000"/>
            <a:ext cx="8356192" cy="3456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920"/>
              </a:lnSpc>
            </a:pPr>
            <a:r>
              <a:rPr lang="en-US" sz="15200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SETEMBRO AMARELO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6054" y="5289551"/>
            <a:ext cx="8571068" cy="2716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12"/>
              </a:lnSpc>
              <a:spcBef>
                <a:spcPct val="0"/>
              </a:spcBef>
            </a:pPr>
            <a:r>
              <a:rPr lang="en-US" sz="7794">
                <a:solidFill>
                  <a:srgbClr val="000000"/>
                </a:solidFill>
                <a:latin typeface="Nexa Script"/>
                <a:ea typeface="Nexa Script"/>
                <a:cs typeface="Nexa Script"/>
                <a:sym typeface="Nexa Script"/>
              </a:rPr>
              <a:t>uma história que salva vidas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19B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96895" y="0"/>
            <a:ext cx="11091105" cy="10287000"/>
          </a:xfrm>
          <a:custGeom>
            <a:avLst/>
            <a:gdLst/>
            <a:ahLst/>
            <a:cxnLst/>
            <a:rect r="r" b="b" t="t" l="l"/>
            <a:pathLst>
              <a:path h="10287000" w="11091105">
                <a:moveTo>
                  <a:pt x="0" y="0"/>
                </a:moveTo>
                <a:lnTo>
                  <a:pt x="11091105" y="0"/>
                </a:lnTo>
                <a:lnTo>
                  <a:pt x="1109110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6848" y="8187227"/>
            <a:ext cx="8963199" cy="2349105"/>
          </a:xfrm>
          <a:custGeom>
            <a:avLst/>
            <a:gdLst/>
            <a:ahLst/>
            <a:cxnLst/>
            <a:rect r="r" b="b" t="t" l="l"/>
            <a:pathLst>
              <a:path h="2349105" w="8963199">
                <a:moveTo>
                  <a:pt x="0" y="0"/>
                </a:moveTo>
                <a:lnTo>
                  <a:pt x="8963198" y="0"/>
                </a:lnTo>
                <a:lnTo>
                  <a:pt x="8963198" y="2349105"/>
                </a:lnTo>
                <a:lnTo>
                  <a:pt x="0" y="23491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16848" y="1042151"/>
            <a:ext cx="8457736" cy="8319628"/>
            <a:chOff x="0" y="0"/>
            <a:chExt cx="2227552" cy="21911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27552" cy="2191178"/>
            </a:xfrm>
            <a:custGeom>
              <a:avLst/>
              <a:gdLst/>
              <a:ahLst/>
              <a:cxnLst/>
              <a:rect r="r" b="b" t="t" l="l"/>
              <a:pathLst>
                <a:path h="2191178" w="2227552">
                  <a:moveTo>
                    <a:pt x="0" y="0"/>
                  </a:moveTo>
                  <a:lnTo>
                    <a:pt x="2227552" y="0"/>
                  </a:lnTo>
                  <a:lnTo>
                    <a:pt x="2227552" y="2191178"/>
                  </a:lnTo>
                  <a:lnTo>
                    <a:pt x="0" y="2191178"/>
                  </a:lnTo>
                  <a:close/>
                </a:path>
              </a:pathLst>
            </a:custGeom>
            <a:solidFill>
              <a:srgbClr val="E19B0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227552" cy="22292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true" flipV="false" rot="0">
            <a:off x="0" y="-38629"/>
            <a:ext cx="3261284" cy="2134659"/>
          </a:xfrm>
          <a:custGeom>
            <a:avLst/>
            <a:gdLst/>
            <a:ahLst/>
            <a:cxnLst/>
            <a:rect r="r" b="b" t="t" l="l"/>
            <a:pathLst>
              <a:path h="2134659" w="3261284">
                <a:moveTo>
                  <a:pt x="3261284" y="0"/>
                </a:moveTo>
                <a:lnTo>
                  <a:pt x="0" y="0"/>
                </a:lnTo>
                <a:lnTo>
                  <a:pt x="0" y="2134658"/>
                </a:lnTo>
                <a:lnTo>
                  <a:pt x="3261284" y="2134658"/>
                </a:lnTo>
                <a:lnTo>
                  <a:pt x="32612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95606" y="1991784"/>
            <a:ext cx="7700219" cy="3995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en-US" b="true" sz="3200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Em 2013 a campanha internacional Setembro Amarelo ganhou notoriedade e entrou para o calendário nacional. E, desde 2014, a Associação Brasileira de Psiquiatria e o Conselho Federal de Medicina fazem parte das campanhas nacionais.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95606" y="6522706"/>
            <a:ext cx="7700219" cy="2309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480"/>
              </a:lnSpc>
              <a:spcBef>
                <a:spcPct val="0"/>
              </a:spcBef>
            </a:pPr>
            <a:r>
              <a:rPr lang="en-US" b="true" sz="3200" strike="noStrike" u="none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O dia 10 de setembro é o Dia Mundial de Prevenção ao Suicídio e a ação Setembro Amarelo é a maior campanha anti estigma do mundo!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4105986" y="9118900"/>
            <a:ext cx="3893668" cy="1168100"/>
          </a:xfrm>
          <a:custGeom>
            <a:avLst/>
            <a:gdLst/>
            <a:ahLst/>
            <a:cxnLst/>
            <a:rect r="r" b="b" t="t" l="l"/>
            <a:pathLst>
              <a:path h="1168100" w="3893668">
                <a:moveTo>
                  <a:pt x="0" y="0"/>
                </a:moveTo>
                <a:lnTo>
                  <a:pt x="3893668" y="0"/>
                </a:lnTo>
                <a:lnTo>
                  <a:pt x="3893668" y="1168100"/>
                </a:lnTo>
                <a:lnTo>
                  <a:pt x="0" y="11681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99533" y="5605885"/>
            <a:ext cx="14122502" cy="2041369"/>
            <a:chOff x="0" y="0"/>
            <a:chExt cx="3719507" cy="53764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719507" cy="537644"/>
            </a:xfrm>
            <a:custGeom>
              <a:avLst/>
              <a:gdLst/>
              <a:ahLst/>
              <a:cxnLst/>
              <a:rect r="r" b="b" t="t" l="l"/>
              <a:pathLst>
                <a:path h="537644" w="3719507">
                  <a:moveTo>
                    <a:pt x="0" y="0"/>
                  </a:moveTo>
                  <a:lnTo>
                    <a:pt x="3719507" y="0"/>
                  </a:lnTo>
                  <a:lnTo>
                    <a:pt x="3719507" y="537644"/>
                  </a:lnTo>
                  <a:lnTo>
                    <a:pt x="0" y="537644"/>
                  </a:lnTo>
                  <a:close/>
                </a:path>
              </a:pathLst>
            </a:custGeom>
            <a:solidFill>
              <a:srgbClr val="E19B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719507" cy="575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825367" y="2000723"/>
            <a:ext cx="10462633" cy="8806886"/>
          </a:xfrm>
          <a:custGeom>
            <a:avLst/>
            <a:gdLst/>
            <a:ahLst/>
            <a:cxnLst/>
            <a:rect r="r" b="b" t="t" l="l"/>
            <a:pathLst>
              <a:path h="8806886" w="10462633">
                <a:moveTo>
                  <a:pt x="0" y="0"/>
                </a:moveTo>
                <a:lnTo>
                  <a:pt x="10462633" y="0"/>
                </a:lnTo>
                <a:lnTo>
                  <a:pt x="10462633" y="8806885"/>
                </a:lnTo>
                <a:lnTo>
                  <a:pt x="0" y="88068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261" r="0" b="-2405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01817" y="2788574"/>
            <a:ext cx="11066788" cy="2631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59"/>
              </a:lnSpc>
              <a:spcBef>
                <a:spcPct val="0"/>
              </a:spcBef>
            </a:pPr>
            <a:r>
              <a:rPr lang="en-US" b="true" sz="2899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Em setembro de 1994, um jovem norte-americano de 17 anos atentou contra a própria vida. Ele tinha um carro amarelo e em seu velório, seus pais e amigos distribuíram cartões amarrados em fitas amarelas com frases de apoio para pessoas que pudessem estar com problemas emocionais.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9969" y="735803"/>
            <a:ext cx="13265086" cy="1510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319"/>
              </a:lnSpc>
              <a:spcBef>
                <a:spcPct val="0"/>
              </a:spcBef>
            </a:pPr>
            <a:r>
              <a:rPr lang="en-US" sz="8799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A HISTÓRIA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79502" y="5745507"/>
            <a:ext cx="11066788" cy="162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99"/>
              </a:lnSpc>
              <a:spcBef>
                <a:spcPct val="0"/>
              </a:spcBef>
            </a:pPr>
            <a:r>
              <a:rPr lang="en-US" b="true" sz="2999">
                <a:solidFill>
                  <a:srgbClr val="FFFFFF"/>
                </a:solidFill>
                <a:latin typeface="Agrandir Heavy"/>
                <a:ea typeface="Agrandir Heavy"/>
                <a:cs typeface="Agrandir Heavy"/>
                <a:sym typeface="Agrandir Heavy"/>
              </a:rPr>
              <a:t>A ação desencadeou um movimento de prevenção ao suicídio e a fita amarela se tornou o símbolo oficial e mais conhecido da campanha.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65876" y="8930883"/>
            <a:ext cx="3893668" cy="1168100"/>
          </a:xfrm>
          <a:custGeom>
            <a:avLst/>
            <a:gdLst/>
            <a:ahLst/>
            <a:cxnLst/>
            <a:rect r="r" b="b" t="t" l="l"/>
            <a:pathLst>
              <a:path h="1168100" w="3893668">
                <a:moveTo>
                  <a:pt x="0" y="0"/>
                </a:moveTo>
                <a:lnTo>
                  <a:pt x="3893668" y="0"/>
                </a:lnTo>
                <a:lnTo>
                  <a:pt x="3893668" y="1168100"/>
                </a:lnTo>
                <a:lnTo>
                  <a:pt x="0" y="1168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0711" r="0" b="-7151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-12846"/>
            <a:ext cx="6757514" cy="9171676"/>
            <a:chOff x="0" y="0"/>
            <a:chExt cx="9010019" cy="12228901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4786" r="0" b="4786"/>
            <a:stretch>
              <a:fillRect/>
            </a:stretch>
          </p:blipFill>
          <p:spPr>
            <a:xfrm flipH="false" flipV="false">
              <a:off x="0" y="0"/>
              <a:ext cx="9010019" cy="12228901"/>
            </a:xfrm>
            <a:prstGeom prst="rect">
              <a:avLst/>
            </a:prstGeom>
          </p:spPr>
        </p:pic>
      </p:grpSp>
      <p:sp>
        <p:nvSpPr>
          <p:cNvPr name="Freeform 5" id="5"/>
          <p:cNvSpPr/>
          <p:nvPr/>
        </p:nvSpPr>
        <p:spPr>
          <a:xfrm flipH="true" flipV="false" rot="0">
            <a:off x="0" y="6431282"/>
            <a:ext cx="18288000" cy="3855718"/>
          </a:xfrm>
          <a:custGeom>
            <a:avLst/>
            <a:gdLst/>
            <a:ahLst/>
            <a:cxnLst/>
            <a:rect r="r" b="b" t="t" l="l"/>
            <a:pathLst>
              <a:path h="3855718" w="18288000">
                <a:moveTo>
                  <a:pt x="18288000" y="0"/>
                </a:moveTo>
                <a:lnTo>
                  <a:pt x="0" y="0"/>
                </a:lnTo>
                <a:lnTo>
                  <a:pt x="0" y="3855718"/>
                </a:lnTo>
                <a:lnTo>
                  <a:pt x="18288000" y="3855718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4"/>
            <a:stretch>
              <a:fillRect l="0" t="0" r="0" b="-123517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957656" y="4449167"/>
            <a:ext cx="10301644" cy="2436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O termo Setembro Amarelo chegou em nosso país em 2014, através de uma campanha criada por um dos órgãos responsáveis. Este mês foi escolhido porque o dia 10 de setembro já era considerado o Dia Mundial de Prevenção do Suicídio no mundo inteiro.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757514" y="1419225"/>
            <a:ext cx="10301644" cy="2733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200"/>
              </a:lnSpc>
              <a:spcBef>
                <a:spcPct val="0"/>
              </a:spcBef>
            </a:pPr>
            <a:r>
              <a:rPr lang="en-US" sz="12000" strike="noStrike" u="none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COMO SURGIU</a:t>
            </a:r>
          </a:p>
          <a:p>
            <a:pPr algn="l" marL="0" indent="0" lvl="0">
              <a:lnSpc>
                <a:spcPts val="10200"/>
              </a:lnSpc>
              <a:spcBef>
                <a:spcPct val="0"/>
              </a:spcBef>
            </a:pPr>
            <a:r>
              <a:rPr lang="en-US" sz="12000" strike="noStrike" u="none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NO BRASIL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0" y="9158830"/>
            <a:ext cx="3893668" cy="1168100"/>
          </a:xfrm>
          <a:custGeom>
            <a:avLst/>
            <a:gdLst/>
            <a:ahLst/>
            <a:cxnLst/>
            <a:rect r="r" b="b" t="t" l="l"/>
            <a:pathLst>
              <a:path h="1168100" w="3893668">
                <a:moveTo>
                  <a:pt x="0" y="0"/>
                </a:moveTo>
                <a:lnTo>
                  <a:pt x="3893668" y="0"/>
                </a:lnTo>
                <a:lnTo>
                  <a:pt x="3893668" y="1168100"/>
                </a:lnTo>
                <a:lnTo>
                  <a:pt x="0" y="1168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366824" y="0"/>
            <a:ext cx="12510824" cy="10287000"/>
          </a:xfrm>
          <a:custGeom>
            <a:avLst/>
            <a:gdLst/>
            <a:ahLst/>
            <a:cxnLst/>
            <a:rect r="r" b="b" t="t" l="l"/>
            <a:pathLst>
              <a:path h="10287000" w="12510824">
                <a:moveTo>
                  <a:pt x="0" y="0"/>
                </a:moveTo>
                <a:lnTo>
                  <a:pt x="12510824" y="0"/>
                </a:lnTo>
                <a:lnTo>
                  <a:pt x="1251082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23337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5728954"/>
            <a:ext cx="7854844" cy="3261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5040"/>
              </a:lnSpc>
              <a:spcBef>
                <a:spcPct val="0"/>
              </a:spcBef>
            </a:pPr>
            <a:r>
              <a:rPr lang="en-US" b="true" sz="3600" strike="noStrike" u="non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Por isso muitas organizações fazem ações de conscientização sobre saúde mental, emocional e prevenção do suicídio durante o mês de setembro,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1134762"/>
            <a:ext cx="7854844" cy="4537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A criação do Setembro Amarelo surgiu para aumentar a conscientização sobre os temas referentes á saúde mental fazendo com que esteja em relevância um mês inteiro e gere frutos o ano inteiro.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8990313"/>
            <a:ext cx="3893668" cy="1168100"/>
          </a:xfrm>
          <a:custGeom>
            <a:avLst/>
            <a:gdLst/>
            <a:ahLst/>
            <a:cxnLst/>
            <a:rect r="r" b="b" t="t" l="l"/>
            <a:pathLst>
              <a:path h="1168100" w="3893668">
                <a:moveTo>
                  <a:pt x="0" y="0"/>
                </a:moveTo>
                <a:lnTo>
                  <a:pt x="3893668" y="0"/>
                </a:lnTo>
                <a:lnTo>
                  <a:pt x="3893668" y="1168101"/>
                </a:lnTo>
                <a:lnTo>
                  <a:pt x="0" y="11681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0711" r="0" b="-71511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-7834577">
            <a:off x="12575215" y="3918382"/>
            <a:ext cx="5194104" cy="4278643"/>
          </a:xfrm>
          <a:custGeom>
            <a:avLst/>
            <a:gdLst/>
            <a:ahLst/>
            <a:cxnLst/>
            <a:rect r="r" b="b" t="t" l="l"/>
            <a:pathLst>
              <a:path h="4278643" w="5194104">
                <a:moveTo>
                  <a:pt x="5194104" y="4278643"/>
                </a:moveTo>
                <a:lnTo>
                  <a:pt x="0" y="4278643"/>
                </a:lnTo>
                <a:lnTo>
                  <a:pt x="0" y="0"/>
                </a:lnTo>
                <a:lnTo>
                  <a:pt x="5194104" y="0"/>
                </a:lnTo>
                <a:lnTo>
                  <a:pt x="5194104" y="4278643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74385" y="1596010"/>
            <a:ext cx="11729981" cy="1497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795"/>
              </a:lnSpc>
              <a:spcBef>
                <a:spcPct val="0"/>
              </a:spcBef>
            </a:pPr>
            <a:r>
              <a:rPr lang="en-US" sz="12700" strike="noStrike" u="none">
                <a:solidFill>
                  <a:srgbClr val="000000"/>
                </a:solidFill>
                <a:latin typeface="Staatliches"/>
                <a:ea typeface="Staatliches"/>
                <a:cs typeface="Staatliches"/>
                <a:sym typeface="Staatliches"/>
              </a:rPr>
              <a:t>É POSSÍVEL EVITAR!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74385" y="3362308"/>
            <a:ext cx="10432902" cy="1747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A maior parte dos casos de suicídio poderia ter sido evitada se houvesse tido um tratamento psiquiátrico qualificado e informações de qualidade.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74385" y="5464441"/>
            <a:ext cx="10432902" cy="2871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480"/>
              </a:lnSpc>
              <a:spcBef>
                <a:spcPct val="0"/>
              </a:spcBef>
            </a:pPr>
            <a:r>
              <a:rPr lang="en-US" sz="3200" strike="noStrike" u="none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De acordo com o site oficial da campanha, quase 100% dos casos de suicídio estão relacionados às doenças mentais não diagnosticadas ou tratadas incorretamente. tratamento psiquiátrico qualificado e informações de qualidade.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876" y="8930883"/>
            <a:ext cx="3893668" cy="1168100"/>
          </a:xfrm>
          <a:custGeom>
            <a:avLst/>
            <a:gdLst/>
            <a:ahLst/>
            <a:cxnLst/>
            <a:rect r="r" b="b" t="t" l="l"/>
            <a:pathLst>
              <a:path h="1168100" w="3893668">
                <a:moveTo>
                  <a:pt x="0" y="0"/>
                </a:moveTo>
                <a:lnTo>
                  <a:pt x="3893668" y="0"/>
                </a:lnTo>
                <a:lnTo>
                  <a:pt x="3893668" y="1168100"/>
                </a:lnTo>
                <a:lnTo>
                  <a:pt x="0" y="1168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2938313"/>
            <a:ext cx="13931159" cy="7348687"/>
          </a:xfrm>
          <a:custGeom>
            <a:avLst/>
            <a:gdLst/>
            <a:ahLst/>
            <a:cxnLst/>
            <a:rect r="r" b="b" t="t" l="l"/>
            <a:pathLst>
              <a:path h="7348687" w="13931159">
                <a:moveTo>
                  <a:pt x="13931159" y="0"/>
                </a:moveTo>
                <a:lnTo>
                  <a:pt x="0" y="0"/>
                </a:lnTo>
                <a:lnTo>
                  <a:pt x="0" y="7348687"/>
                </a:lnTo>
                <a:lnTo>
                  <a:pt x="13931159" y="7348687"/>
                </a:lnTo>
                <a:lnTo>
                  <a:pt x="13931159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162050"/>
            <a:ext cx="10804515" cy="1814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823"/>
              </a:lnSpc>
            </a:pPr>
            <a:r>
              <a:rPr lang="en-US" sz="12799">
                <a:solidFill>
                  <a:srgbClr val="FFC600"/>
                </a:solidFill>
                <a:latin typeface="Nexa Script"/>
                <a:ea typeface="Nexa Script"/>
                <a:cs typeface="Nexa Script"/>
                <a:sym typeface="Nexa Script"/>
              </a:rPr>
              <a:t>e agora?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183298" y="9258300"/>
            <a:ext cx="3893668" cy="1168100"/>
          </a:xfrm>
          <a:custGeom>
            <a:avLst/>
            <a:gdLst/>
            <a:ahLst/>
            <a:cxnLst/>
            <a:rect r="r" b="b" t="t" l="l"/>
            <a:pathLst>
              <a:path h="1168100" w="3893668">
                <a:moveTo>
                  <a:pt x="0" y="0"/>
                </a:moveTo>
                <a:lnTo>
                  <a:pt x="3893668" y="0"/>
                </a:lnTo>
                <a:lnTo>
                  <a:pt x="3893668" y="1168100"/>
                </a:lnTo>
                <a:lnTo>
                  <a:pt x="0" y="1168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19B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801399" cy="10287000"/>
          </a:xfrm>
          <a:custGeom>
            <a:avLst/>
            <a:gdLst/>
            <a:ahLst/>
            <a:cxnLst/>
            <a:rect r="r" b="b" t="t" l="l"/>
            <a:pathLst>
              <a:path h="10287000" w="7801399">
                <a:moveTo>
                  <a:pt x="0" y="0"/>
                </a:moveTo>
                <a:lnTo>
                  <a:pt x="7801399" y="0"/>
                </a:lnTo>
                <a:lnTo>
                  <a:pt x="78013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3756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01399" y="9148396"/>
            <a:ext cx="9416340" cy="1028700"/>
          </a:xfrm>
          <a:custGeom>
            <a:avLst/>
            <a:gdLst/>
            <a:ahLst/>
            <a:cxnLst/>
            <a:rect r="r" b="b" t="t" l="l"/>
            <a:pathLst>
              <a:path h="1028700" w="9416340">
                <a:moveTo>
                  <a:pt x="0" y="0"/>
                </a:moveTo>
                <a:lnTo>
                  <a:pt x="9416340" y="0"/>
                </a:lnTo>
                <a:lnTo>
                  <a:pt x="9416340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4874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271548" y="983686"/>
            <a:ext cx="10987752" cy="8319628"/>
            <a:chOff x="0" y="0"/>
            <a:chExt cx="2893893" cy="21911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893894" cy="2191178"/>
            </a:xfrm>
            <a:custGeom>
              <a:avLst/>
              <a:gdLst/>
              <a:ahLst/>
              <a:cxnLst/>
              <a:rect r="r" b="b" t="t" l="l"/>
              <a:pathLst>
                <a:path h="2191178" w="2893894">
                  <a:moveTo>
                    <a:pt x="0" y="0"/>
                  </a:moveTo>
                  <a:lnTo>
                    <a:pt x="2893894" y="0"/>
                  </a:lnTo>
                  <a:lnTo>
                    <a:pt x="2893894" y="2191178"/>
                  </a:lnTo>
                  <a:lnTo>
                    <a:pt x="0" y="2191178"/>
                  </a:lnTo>
                  <a:close/>
                </a:path>
              </a:pathLst>
            </a:custGeom>
            <a:solidFill>
              <a:srgbClr val="E19B0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893893" cy="22292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6689971" y="-17283"/>
            <a:ext cx="1598029" cy="1045983"/>
          </a:xfrm>
          <a:custGeom>
            <a:avLst/>
            <a:gdLst/>
            <a:ahLst/>
            <a:cxnLst/>
            <a:rect r="r" b="b" t="t" l="l"/>
            <a:pathLst>
              <a:path h="1045983" w="1598029">
                <a:moveTo>
                  <a:pt x="0" y="0"/>
                </a:moveTo>
                <a:lnTo>
                  <a:pt x="1598029" y="0"/>
                </a:lnTo>
                <a:lnTo>
                  <a:pt x="1598029" y="1045983"/>
                </a:lnTo>
                <a:lnTo>
                  <a:pt x="0" y="10459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511859" y="2854057"/>
            <a:ext cx="480621" cy="611902"/>
          </a:xfrm>
          <a:custGeom>
            <a:avLst/>
            <a:gdLst/>
            <a:ahLst/>
            <a:cxnLst/>
            <a:rect r="r" b="b" t="t" l="l"/>
            <a:pathLst>
              <a:path h="611902" w="480621">
                <a:moveTo>
                  <a:pt x="0" y="0"/>
                </a:moveTo>
                <a:lnTo>
                  <a:pt x="480621" y="0"/>
                </a:lnTo>
                <a:lnTo>
                  <a:pt x="480621" y="611902"/>
                </a:lnTo>
                <a:lnTo>
                  <a:pt x="0" y="6119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180455" y="2701657"/>
            <a:ext cx="9912462" cy="3331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No Brasil, há várias instituições que buscam prevenir o suicídio, dando apoio emocional. A maioria atendem volunariamente e gratuitamente todos os que precisam conversar, de maneira sigilosa por telefone, e-mail e chat online, 24 horas por dia, 7 dias por semana.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162403" y="6606472"/>
            <a:ext cx="9912462" cy="1702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340"/>
              </a:lnSpc>
              <a:spcBef>
                <a:spcPct val="0"/>
              </a:spcBef>
            </a:pPr>
            <a:r>
              <a:rPr lang="en-US" sz="310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Esteja atento ás pessoas ao seu redor, esteja pronto pra conversar, demonstrar apoio, se coloque á disposição, direcione a pessoa para um profissional.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180455" y="783661"/>
            <a:ext cx="9894409" cy="1783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60"/>
              </a:lnSpc>
              <a:spcBef>
                <a:spcPct val="0"/>
              </a:spcBef>
            </a:pPr>
            <a:r>
              <a:rPr lang="en-US" sz="10400">
                <a:solidFill>
                  <a:srgbClr val="000000"/>
                </a:solidFill>
                <a:latin typeface="Staatliches"/>
                <a:ea typeface="Staatliches"/>
                <a:cs typeface="Staatliches"/>
                <a:sym typeface="Staatliches"/>
              </a:rPr>
              <a:t>o que fazer?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511859" y="6758872"/>
            <a:ext cx="480621" cy="611902"/>
          </a:xfrm>
          <a:custGeom>
            <a:avLst/>
            <a:gdLst/>
            <a:ahLst/>
            <a:cxnLst/>
            <a:rect r="r" b="b" t="t" l="l"/>
            <a:pathLst>
              <a:path h="611902" w="480621">
                <a:moveTo>
                  <a:pt x="0" y="0"/>
                </a:moveTo>
                <a:lnTo>
                  <a:pt x="480621" y="0"/>
                </a:lnTo>
                <a:lnTo>
                  <a:pt x="480621" y="611902"/>
                </a:lnTo>
                <a:lnTo>
                  <a:pt x="0" y="6119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5876" y="8930883"/>
            <a:ext cx="3893668" cy="1168100"/>
          </a:xfrm>
          <a:custGeom>
            <a:avLst/>
            <a:gdLst/>
            <a:ahLst/>
            <a:cxnLst/>
            <a:rect r="r" b="b" t="t" l="l"/>
            <a:pathLst>
              <a:path h="1168100" w="3893668">
                <a:moveTo>
                  <a:pt x="0" y="0"/>
                </a:moveTo>
                <a:lnTo>
                  <a:pt x="3893668" y="0"/>
                </a:lnTo>
                <a:lnTo>
                  <a:pt x="3893668" y="1168100"/>
                </a:lnTo>
                <a:lnTo>
                  <a:pt x="0" y="11681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700287" y="563784"/>
            <a:ext cx="4430876" cy="9159433"/>
          </a:xfrm>
          <a:custGeom>
            <a:avLst/>
            <a:gdLst/>
            <a:ahLst/>
            <a:cxnLst/>
            <a:rect r="r" b="b" t="t" l="l"/>
            <a:pathLst>
              <a:path h="9159433" w="4430876">
                <a:moveTo>
                  <a:pt x="0" y="0"/>
                </a:moveTo>
                <a:lnTo>
                  <a:pt x="4430876" y="0"/>
                </a:lnTo>
                <a:lnTo>
                  <a:pt x="4430876" y="9159432"/>
                </a:lnTo>
                <a:lnTo>
                  <a:pt x="0" y="91594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38055" y="1638721"/>
            <a:ext cx="12602897" cy="3261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5040"/>
              </a:lnSpc>
              <a:spcBef>
                <a:spcPct val="0"/>
              </a:spcBef>
            </a:pPr>
            <a:r>
              <a:rPr lang="en-US" sz="3600" strike="noStrike" u="none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Saúde mental é um assunto da esfera da saúde pública, e mesmo assim ainda existe um estigma gigante sobre o assunto.  Um dos objetivos da campanha é justamente quebrar a resistência que muitas pessoas tem sobre depressão e outros transtornos e doenças mentais.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38055" y="5442633"/>
            <a:ext cx="12602897" cy="2623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5040"/>
              </a:lnSpc>
              <a:spcBef>
                <a:spcPct val="0"/>
              </a:spcBef>
            </a:pPr>
            <a:r>
              <a:rPr lang="en-US" sz="3600" strike="noStrike" u="none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A campanha Setembro Amarelo também trabalha na conscientização dos sintomas para que cada dia mais pessoas saibam identificar possíveis sinais e buscar ajuda para si e para os outros.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19596" y="9118900"/>
            <a:ext cx="3893668" cy="1168100"/>
          </a:xfrm>
          <a:custGeom>
            <a:avLst/>
            <a:gdLst/>
            <a:ahLst/>
            <a:cxnLst/>
            <a:rect r="r" b="b" t="t" l="l"/>
            <a:pathLst>
              <a:path h="1168100" w="3893668">
                <a:moveTo>
                  <a:pt x="0" y="0"/>
                </a:moveTo>
                <a:lnTo>
                  <a:pt x="3893667" y="0"/>
                </a:lnTo>
                <a:lnTo>
                  <a:pt x="3893667" y="1168100"/>
                </a:lnTo>
                <a:lnTo>
                  <a:pt x="0" y="1168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834890" cy="10287000"/>
          </a:xfrm>
          <a:custGeom>
            <a:avLst/>
            <a:gdLst/>
            <a:ahLst/>
            <a:cxnLst/>
            <a:rect r="r" b="b" t="t" l="l"/>
            <a:pathLst>
              <a:path h="10287000" w="4834890">
                <a:moveTo>
                  <a:pt x="0" y="0"/>
                </a:moveTo>
                <a:lnTo>
                  <a:pt x="4834890" y="0"/>
                </a:lnTo>
                <a:lnTo>
                  <a:pt x="483489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726268" y="0"/>
            <a:ext cx="4307681" cy="10287000"/>
          </a:xfrm>
          <a:custGeom>
            <a:avLst/>
            <a:gdLst/>
            <a:ahLst/>
            <a:cxnLst/>
            <a:rect r="r" b="b" t="t" l="l"/>
            <a:pathLst>
              <a:path h="10287000" w="4307681">
                <a:moveTo>
                  <a:pt x="0" y="0"/>
                </a:moveTo>
                <a:lnTo>
                  <a:pt x="4307681" y="0"/>
                </a:lnTo>
                <a:lnTo>
                  <a:pt x="430768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510305" y="2117429"/>
            <a:ext cx="8748995" cy="1809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4700"/>
              </a:lnSpc>
              <a:spcBef>
                <a:spcPct val="0"/>
              </a:spcBef>
            </a:pPr>
            <a:r>
              <a:rPr lang="en-US" sz="10500">
                <a:solidFill>
                  <a:srgbClr val="000000"/>
                </a:solidFill>
                <a:latin typeface="Nexa Script"/>
                <a:ea typeface="Nexa Script"/>
                <a:cs typeface="Nexa Script"/>
                <a:sym typeface="Nexa Script"/>
              </a:rPr>
              <a:t>GRATIDÃO!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394332" y="9118900"/>
            <a:ext cx="3893668" cy="1168100"/>
          </a:xfrm>
          <a:custGeom>
            <a:avLst/>
            <a:gdLst/>
            <a:ahLst/>
            <a:cxnLst/>
            <a:rect r="r" b="b" t="t" l="l"/>
            <a:pathLst>
              <a:path h="1168100" w="3893668">
                <a:moveTo>
                  <a:pt x="0" y="0"/>
                </a:moveTo>
                <a:lnTo>
                  <a:pt x="3893668" y="0"/>
                </a:lnTo>
                <a:lnTo>
                  <a:pt x="3893668" y="1168100"/>
                </a:lnTo>
                <a:lnTo>
                  <a:pt x="0" y="11681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DAGwDKFzuPE</dc:identifier>
  <dcterms:modified xsi:type="dcterms:W3CDTF">2011-08-01T06:04:30Z</dcterms:modified>
  <cp:revision>1</cp:revision>
  <dc:title>sLIDE. set. AMARelo- Apoio ao professor</dc:title>
</cp:coreProperties>
</file>